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57" r:id="rId3"/>
    <p:sldId id="267" r:id="rId4"/>
    <p:sldId id="259" r:id="rId5"/>
    <p:sldId id="258" r:id="rId6"/>
    <p:sldId id="268" r:id="rId7"/>
    <p:sldId id="264" r:id="rId8"/>
    <p:sldId id="266" r:id="rId9"/>
    <p:sldId id="26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65" r:id="rId34"/>
    <p:sldId id="270" r:id="rId35"/>
    <p:sldId id="269" r:id="rId3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026"/>
    <a:srgbClr val="F03B20"/>
    <a:srgbClr val="FD8D3C"/>
    <a:srgbClr val="FECC5C"/>
    <a:srgbClr val="FFFFB2"/>
    <a:srgbClr val="E31A1C"/>
    <a:srgbClr val="FC4E2A"/>
    <a:srgbClr val="FEB24C"/>
    <a:srgbClr val="FC8D3C"/>
    <a:srgbClr val="FED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6"/>
    <p:restoredTop sz="93956"/>
  </p:normalViewPr>
  <p:slideViewPr>
    <p:cSldViewPr snapToGrid="0" snapToObjects="1">
      <p:cViewPr varScale="1">
        <p:scale>
          <a:sx n="137" d="100"/>
          <a:sy n="137" d="100"/>
        </p:scale>
        <p:origin x="376" y="192"/>
      </p:cViewPr>
      <p:guideLst>
        <p:guide orient="horz" pos="180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1.79302393998149E10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0201008"/>
        <c:axId val="2119449344"/>
      </c:scatterChart>
      <c:valAx>
        <c:axId val="2120201008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119449344"/>
        <c:crosses val="autoZero"/>
        <c:crossBetween val="midCat"/>
      </c:valAx>
      <c:valAx>
        <c:axId val="2119449344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2120201008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1.79302393998149E10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9327536"/>
        <c:axId val="2119324240"/>
      </c:scatterChart>
      <c:valAx>
        <c:axId val="2119327536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119324240"/>
        <c:crosses val="autoZero"/>
        <c:crossBetween val="midCat"/>
      </c:valAx>
      <c:valAx>
        <c:axId val="2119324240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2119327536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1.79302393998149E10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5844880"/>
        <c:axId val="-2135841728"/>
      </c:scatterChart>
      <c:valAx>
        <c:axId val="-2135844880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135841728"/>
        <c:crosses val="autoZero"/>
        <c:crossBetween val="midCat"/>
      </c:valAx>
      <c:valAx>
        <c:axId val="-2135841728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135844880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200" b="1" dirty="0"/>
              <a:t>% </a:t>
            </a:r>
            <a:r>
              <a:rPr lang="en-US" sz="2200" b="1" dirty="0" smtClean="0"/>
              <a:t>Similarity</a:t>
            </a:r>
            <a:endParaRPr lang="en-US" sz="22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similarity</c:v>
                </c:pt>
              </c:strCache>
            </c:strRef>
          </c:tx>
          <c:spPr>
            <a:solidFill>
              <a:srgbClr val="D95F0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Baghdad</c:v>
                </c:pt>
                <c:pt idx="1">
                  <c:v>Changchun</c:v>
                </c:pt>
                <c:pt idx="2">
                  <c:v>Bandung</c:v>
                </c:pt>
                <c:pt idx="3">
                  <c:v>Jakarta</c:v>
                </c:pt>
                <c:pt idx="4">
                  <c:v>Bangkok</c:v>
                </c:pt>
                <c:pt idx="5">
                  <c:v>Nairobi</c:v>
                </c:pt>
                <c:pt idx="6">
                  <c:v>Salvador</c:v>
                </c:pt>
                <c:pt idx="7">
                  <c:v>Beijing</c:v>
                </c:pt>
                <c:pt idx="8">
                  <c:v>Wuhan</c:v>
                </c:pt>
                <c:pt idx="9">
                  <c:v>Addis Ababa</c:v>
                </c:pt>
              </c:strCache>
            </c:strRef>
          </c:cat>
          <c:val>
            <c:numRef>
              <c:f>Sheet1!$B$2:$B$11</c:f>
              <c:numCache>
                <c:formatCode>0</c:formatCode>
                <c:ptCount val="10"/>
                <c:pt idx="0">
                  <c:v>0.649120952932981</c:v>
                </c:pt>
                <c:pt idx="1">
                  <c:v>0.661221565908375</c:v>
                </c:pt>
                <c:pt idx="2">
                  <c:v>0.713401672806329</c:v>
                </c:pt>
                <c:pt idx="3">
                  <c:v>0.775636927579079</c:v>
                </c:pt>
                <c:pt idx="4">
                  <c:v>0.782567680747227</c:v>
                </c:pt>
                <c:pt idx="5">
                  <c:v>0.853670703563272</c:v>
                </c:pt>
                <c:pt idx="6">
                  <c:v>0.887300112319133</c:v>
                </c:pt>
                <c:pt idx="7">
                  <c:v>0.923371810027852</c:v>
                </c:pt>
                <c:pt idx="8">
                  <c:v>0.952442829901095</c:v>
                </c:pt>
                <c:pt idx="9">
                  <c:v>0.956515777525546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axId val="2131076992"/>
        <c:axId val="2131080448"/>
      </c:barChart>
      <c:catAx>
        <c:axId val="21310769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080448"/>
        <c:crosses val="autoZero"/>
        <c:auto val="1"/>
        <c:lblAlgn val="ctr"/>
        <c:lblOffset val="100"/>
        <c:noMultiLvlLbl val="0"/>
      </c:catAx>
      <c:valAx>
        <c:axId val="2131080448"/>
        <c:scaling>
          <c:orientation val="minMax"/>
          <c:max val="1.0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07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5C0A-1F45-F349-B8CE-49C371E502E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2578C-70BB-6240-AB82-142D7E46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Having worked in</a:t>
            </a:r>
            <a:r>
              <a:rPr lang="en-US" sz="1200" baseline="0" dirty="0" smtClean="0"/>
              <a:t> multiple Sub-Saharan African countries,</a:t>
            </a:r>
          </a:p>
          <a:p>
            <a:r>
              <a:rPr lang="en-US" sz="1200" baseline="0" dirty="0" smtClean="0"/>
              <a:t>I can attest to fact that socioeconomic data that is readily available for communities in the US – that we take for granted - is often not there in emerging markets</a:t>
            </a:r>
            <a:endParaRPr lang="en-US" sz="1200" dirty="0" smtClean="0"/>
          </a:p>
          <a:p>
            <a:r>
              <a:rPr lang="en-US" sz="1200" dirty="0" smtClean="0"/>
              <a:t>This is because traditional means of getting socioeconomic data can be imprecise or unavailable</a:t>
            </a:r>
          </a:p>
          <a:p>
            <a:r>
              <a:rPr lang="en-US" sz="1200" dirty="0" smtClean="0"/>
              <a:t>For certain countries, it can be</a:t>
            </a:r>
            <a:r>
              <a:rPr lang="en-US" sz="1200" baseline="0" dirty="0" smtClean="0"/>
              <a:t> difficult to get country-level data, let alone</a:t>
            </a:r>
            <a:r>
              <a:rPr lang="en-US" sz="1200" dirty="0" smtClean="0"/>
              <a:t> subnational data at the city and provincial levels</a:t>
            </a:r>
          </a:p>
          <a:p>
            <a:r>
              <a:rPr lang="en-US" sz="1200" dirty="0" smtClean="0"/>
              <a:t>And getting good data is important</a:t>
            </a:r>
          </a:p>
          <a:p>
            <a:r>
              <a:rPr lang="en-US" sz="1200" dirty="0" smtClean="0"/>
              <a:t>For instance, GDP data is valuable to governments to make policy,</a:t>
            </a:r>
            <a:r>
              <a:rPr lang="en-US" sz="1200" baseline="0" dirty="0" smtClean="0"/>
              <a:t> investors and consultancies are interested in sizing a given market, local companies, and the aid agencies use the information to develop better programs</a:t>
            </a:r>
          </a:p>
          <a:p>
            <a:r>
              <a:rPr lang="en-US" sz="1200" baseline="0" dirty="0" smtClean="0"/>
              <a:t>Currently, a lot of this information is simply unavailable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1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8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Going forward, we can use night light and other remote sensing imagery as</a:t>
            </a:r>
            <a:r>
              <a:rPr lang="en-US" sz="1200" baseline="0" dirty="0" smtClean="0"/>
              <a:t> proxies to measure historical and current economic activities</a:t>
            </a:r>
          </a:p>
          <a:p>
            <a:r>
              <a:rPr lang="en-US" sz="1200" baseline="0" dirty="0" smtClean="0"/>
              <a:t>The possibilities are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So let’s see an illustration of</a:t>
            </a:r>
            <a:r>
              <a:rPr lang="en-US" sz="1300" baseline="0" dirty="0" smtClean="0"/>
              <a:t> this issue using GDP data for three conflict and post-conflict countries</a:t>
            </a:r>
            <a:endParaRPr lang="en-US" sz="13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46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4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times when economic</a:t>
            </a:r>
            <a:r>
              <a:rPr lang="en-US" baseline="0" dirty="0" smtClean="0"/>
              <a:t> data couldn’t be collected, the satellites were collecting imagery data from above</a:t>
            </a:r>
          </a:p>
          <a:p>
            <a:r>
              <a:rPr lang="en-US" baseline="0" dirty="0" smtClean="0"/>
              <a:t>We can use that historical data to fill in the gaps for </a:t>
            </a:r>
            <a:r>
              <a:rPr lang="en-US" baseline="0" dirty="0" err="1" smtClean="0"/>
              <a:t>gdp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We can also use current data to estimate </a:t>
            </a:r>
            <a:r>
              <a:rPr lang="en-US" baseline="0" dirty="0" err="1" smtClean="0"/>
              <a:t>gdp</a:t>
            </a:r>
            <a:r>
              <a:rPr lang="en-US" baseline="0" dirty="0" smtClean="0"/>
              <a:t> of cities in emerging markets, data which isn’t readily available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 NOAA: 1992</a:t>
            </a:r>
            <a:r>
              <a:rPr lang="en-US" baseline="0" dirty="0" smtClean="0"/>
              <a:t> to 2013</a:t>
            </a:r>
          </a:p>
          <a:p>
            <a:r>
              <a:rPr lang="en-US" baseline="0" dirty="0" smtClean="0"/>
              <a:t>GDP data from World Bank</a:t>
            </a:r>
            <a:endParaRPr lang="en-US" dirty="0" smtClean="0"/>
          </a:p>
          <a:p>
            <a:r>
              <a:rPr lang="en-US" dirty="0" smtClean="0"/>
              <a:t>250 country-level linear</a:t>
            </a:r>
            <a:r>
              <a:rPr lang="en-US" baseline="0" dirty="0" smtClean="0"/>
              <a:t> regressions to model how light intensity correlates with given country’s GDP</a:t>
            </a:r>
          </a:p>
          <a:p>
            <a:r>
              <a:rPr lang="en-US" baseline="0" dirty="0" smtClean="0"/>
              <a:t>Then, I conducted the analysis for cities with populations greater than 1 million (as of 2009) to measure GDP at the local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4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45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Correlation for developed / industrialized</a:t>
            </a:r>
            <a:r>
              <a:rPr lang="en-US" sz="1200" baseline="0" dirty="0" smtClean="0"/>
              <a:t> countries may be poorer because they are already electrified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2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 intertemporal</a:t>
            </a:r>
            <a:r>
              <a:rPr lang="en-US" baseline="0" dirty="0" smtClean="0"/>
              <a:t> night light data for Syria, Afghanistan, and Somalia</a:t>
            </a:r>
          </a:p>
          <a:p>
            <a:r>
              <a:rPr lang="en-US" baseline="0" dirty="0" smtClean="0"/>
              <a:t>We can use this information to fill in the gaps in GDP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4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2100" y="-23750"/>
            <a:ext cx="1125575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Revealing Economic Growth Using Satellite Night Imagery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Peter Rasmussen</a:t>
            </a:r>
          </a:p>
        </p:txBody>
      </p:sp>
    </p:spTree>
    <p:extLst>
      <p:ext uri="{BB962C8B-B14F-4D97-AF65-F5344CB8AC3E}">
        <p14:creationId xmlns:p14="http://schemas.microsoft.com/office/powerpoint/2010/main" val="36681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00293" y="5148146"/>
            <a:ext cx="910684" cy="524383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noAutofit/>
          </a:bodyPr>
          <a:lstStyle/>
          <a:p>
            <a:endParaRPr lang="en-US" sz="15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1992</a:t>
            </a:r>
          </a:p>
        </p:txBody>
      </p:sp>
    </p:spTree>
    <p:extLst>
      <p:ext uri="{BB962C8B-B14F-4D97-AF65-F5344CB8AC3E}">
        <p14:creationId xmlns:p14="http://schemas.microsoft.com/office/powerpoint/2010/main" val="41597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1993</a:t>
            </a:r>
          </a:p>
        </p:txBody>
      </p:sp>
    </p:spTree>
    <p:extLst>
      <p:ext uri="{BB962C8B-B14F-4D97-AF65-F5344CB8AC3E}">
        <p14:creationId xmlns:p14="http://schemas.microsoft.com/office/powerpoint/2010/main" val="11543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1994</a:t>
            </a:r>
          </a:p>
        </p:txBody>
      </p:sp>
    </p:spTree>
    <p:extLst>
      <p:ext uri="{BB962C8B-B14F-4D97-AF65-F5344CB8AC3E}">
        <p14:creationId xmlns:p14="http://schemas.microsoft.com/office/powerpoint/2010/main" val="21107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1995</a:t>
            </a:r>
          </a:p>
        </p:txBody>
      </p:sp>
    </p:spTree>
    <p:extLst>
      <p:ext uri="{BB962C8B-B14F-4D97-AF65-F5344CB8AC3E}">
        <p14:creationId xmlns:p14="http://schemas.microsoft.com/office/powerpoint/2010/main" val="17216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3260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3923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1263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1999</a:t>
            </a:r>
          </a:p>
        </p:txBody>
      </p:sp>
    </p:spTree>
    <p:extLst>
      <p:ext uri="{BB962C8B-B14F-4D97-AF65-F5344CB8AC3E}">
        <p14:creationId xmlns:p14="http://schemas.microsoft.com/office/powerpoint/2010/main" val="4082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17291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2001</a:t>
            </a:r>
          </a:p>
        </p:txBody>
      </p:sp>
    </p:spTree>
    <p:extLst>
      <p:ext uri="{BB962C8B-B14F-4D97-AF65-F5344CB8AC3E}">
        <p14:creationId xmlns:p14="http://schemas.microsoft.com/office/powerpoint/2010/main" val="131816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125201878"/>
              </p:ext>
            </p:extLst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6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9853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21082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207949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18778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15223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5467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13711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3650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3573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0966" y="4877229"/>
            <a:ext cx="2321035" cy="7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67" b="1">
                <a:solidFill>
                  <a:srgbClr val="E7298A"/>
                </a:solidFill>
              </a:rPr>
              <a:t>Civil </a:t>
            </a:r>
            <a:r>
              <a:rPr lang="en-US" sz="4167" b="1" dirty="0">
                <a:solidFill>
                  <a:srgbClr val="E7298A"/>
                </a:solidFill>
              </a:rPr>
              <a:t>War</a:t>
            </a:r>
          </a:p>
        </p:txBody>
      </p:sp>
    </p:spTree>
    <p:extLst>
      <p:ext uri="{BB962C8B-B14F-4D97-AF65-F5344CB8AC3E}">
        <p14:creationId xmlns:p14="http://schemas.microsoft.com/office/powerpoint/2010/main" val="2995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820889197"/>
              </p:ext>
            </p:extLst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3" name="Oval 2"/>
          <p:cNvSpPr/>
          <p:nvPr/>
        </p:nvSpPr>
        <p:spPr>
          <a:xfrm rot="4625458">
            <a:off x="6124033" y="1707864"/>
            <a:ext cx="639918" cy="1169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5017945">
            <a:off x="3114034" y="3869999"/>
            <a:ext cx="338659" cy="2195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60966" y="4877229"/>
            <a:ext cx="2321035" cy="7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67" b="1">
                <a:solidFill>
                  <a:srgbClr val="E7298A"/>
                </a:solidFill>
              </a:rPr>
              <a:t>Civil </a:t>
            </a:r>
            <a:r>
              <a:rPr lang="en-US" sz="4167" b="1" dirty="0">
                <a:solidFill>
                  <a:srgbClr val="E7298A"/>
                </a:solidFill>
              </a:rPr>
              <a:t>War</a:t>
            </a:r>
          </a:p>
        </p:txBody>
      </p:sp>
    </p:spTree>
    <p:extLst>
      <p:ext uri="{BB962C8B-B14F-4D97-AF65-F5344CB8AC3E}">
        <p14:creationId xmlns:p14="http://schemas.microsoft.com/office/powerpoint/2010/main" val="11474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0966" y="4877229"/>
            <a:ext cx="2321035" cy="7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67" b="1">
                <a:solidFill>
                  <a:srgbClr val="E7298A"/>
                </a:solidFill>
              </a:rPr>
              <a:t>Civil </a:t>
            </a:r>
            <a:r>
              <a:rPr lang="en-US" sz="4167" b="1" dirty="0">
                <a:solidFill>
                  <a:srgbClr val="E7298A"/>
                </a:solidFill>
              </a:rPr>
              <a:t>War</a:t>
            </a:r>
          </a:p>
        </p:txBody>
      </p:sp>
    </p:spTree>
    <p:extLst>
      <p:ext uri="{BB962C8B-B14F-4D97-AF65-F5344CB8AC3E}">
        <p14:creationId xmlns:p14="http://schemas.microsoft.com/office/powerpoint/2010/main" val="8813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483468545"/>
              </p:ext>
            </p:extLst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3" name="Oval 2"/>
          <p:cNvSpPr/>
          <p:nvPr/>
        </p:nvSpPr>
        <p:spPr>
          <a:xfrm rot="4625458">
            <a:off x="6124033" y="1707864"/>
            <a:ext cx="639918" cy="1169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5017945">
            <a:off x="3114034" y="3869999"/>
            <a:ext cx="338659" cy="2195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City-Level GDP </a:t>
            </a:r>
            <a:r>
              <a:rPr lang="en-US" sz="4000" b="1" dirty="0" smtClean="0">
                <a:latin typeface="Calibri"/>
                <a:cs typeface="Calibri"/>
              </a:rPr>
              <a:t>Est v PwC</a:t>
            </a:r>
            <a:endParaRPr lang="en-US" sz="4000" b="1" dirty="0">
              <a:latin typeface="Calibri"/>
              <a:cs typeface="Calibri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943139751"/>
              </p:ext>
            </p:extLst>
          </p:nvPr>
        </p:nvGraphicFramePr>
        <p:xfrm>
          <a:off x="662609" y="1181365"/>
          <a:ext cx="8024191" cy="439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83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City-Level GDP Est v PwC</a:t>
            </a:r>
            <a:endParaRPr lang="en-US" sz="40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93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Thank You!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9" y="3497050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2684" r="1917"/>
          <a:stretch/>
        </p:blipFill>
        <p:spPr>
          <a:xfrm>
            <a:off x="668059" y="4648287"/>
            <a:ext cx="914400" cy="891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998" t="18993" r="2597" b="17813"/>
          <a:stretch/>
        </p:blipFill>
        <p:spPr>
          <a:xfrm>
            <a:off x="667244" y="2581273"/>
            <a:ext cx="914400" cy="60568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55821" y="1216990"/>
            <a:ext cx="914400" cy="1098697"/>
          </a:xfrm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900" b="1" dirty="0" smtClean="0"/>
              <a:t>Blog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05709"/>
              </p:ext>
            </p:extLst>
          </p:nvPr>
        </p:nvGraphicFramePr>
        <p:xfrm>
          <a:off x="1597479" y="1187073"/>
          <a:ext cx="6784950" cy="4352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4950"/>
              </a:tblGrid>
              <a:tr h="1088134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solidFill>
                            <a:srgbClr val="E7298A"/>
                          </a:solidFill>
                        </a:rPr>
                        <a:t>pgr-me.github.io</a:t>
                      </a:r>
                      <a:endParaRPr lang="en-US" sz="3200" b="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peter.gray.rasmussen@gmail.com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pgr-me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petergrayrasmussen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-505219" y="1181365"/>
            <a:ext cx="0" cy="4720671"/>
          </a:xfrm>
          <a:prstGeom prst="line">
            <a:avLst/>
          </a:prstGeom>
          <a:ln>
            <a:solidFill>
              <a:srgbClr val="E72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6249" y="2467551"/>
            <a:ext cx="778430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dirty="0" smtClean="0">
                <a:latin typeface="Calibri"/>
                <a:cs typeface="Calibri"/>
              </a:rPr>
              <a:t>How </a:t>
            </a:r>
            <a:r>
              <a:rPr lang="en-US" sz="3000" dirty="0">
                <a:latin typeface="Calibri"/>
                <a:cs typeface="Calibri"/>
              </a:rPr>
              <a:t>do we measure economic growth in places where statistics are imprecise or unavailable?</a:t>
            </a:r>
          </a:p>
        </p:txBody>
      </p:sp>
    </p:spTree>
    <p:extLst>
      <p:ext uri="{BB962C8B-B14F-4D97-AF65-F5344CB8AC3E}">
        <p14:creationId xmlns:p14="http://schemas.microsoft.com/office/powerpoint/2010/main" val="38096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534" y="-19335"/>
            <a:ext cx="9857917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4" y="2286662"/>
            <a:ext cx="7376240" cy="11880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500" b="1" dirty="0" smtClean="0"/>
              <a:t>We can use satellite </a:t>
            </a:r>
            <a:r>
              <a:rPr lang="en-US" sz="4500" b="1" dirty="0"/>
              <a:t>night </a:t>
            </a:r>
            <a:r>
              <a:rPr lang="en-US" sz="4500" b="1" dirty="0" smtClean="0"/>
              <a:t>light imagery to measure GDP</a:t>
            </a:r>
          </a:p>
        </p:txBody>
      </p:sp>
    </p:spTree>
    <p:extLst>
      <p:ext uri="{BB962C8B-B14F-4D97-AF65-F5344CB8AC3E}">
        <p14:creationId xmlns:p14="http://schemas.microsoft.com/office/powerpoint/2010/main" val="1106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Methodology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09" y="2205587"/>
            <a:ext cx="1554480" cy="1554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444" t="56104" r="6444" b="8363"/>
          <a:stretch/>
        </p:blipFill>
        <p:spPr>
          <a:xfrm>
            <a:off x="612472" y="4019568"/>
            <a:ext cx="3308954" cy="15544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1112340"/>
            <a:ext cx="4533899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Data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4159828" y="1828800"/>
            <a:ext cx="439387" cy="378087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33901" y="1112340"/>
            <a:ext cx="4610100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Analysis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53593" y="1615044"/>
            <a:ext cx="4390406" cy="38476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250+ country-level regressions</a:t>
            </a: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400+ city GDP estimates</a:t>
            </a: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Comparison to other datasets</a:t>
            </a:r>
          </a:p>
        </p:txBody>
      </p:sp>
    </p:spTree>
    <p:extLst>
      <p:ext uri="{BB962C8B-B14F-4D97-AF65-F5344CB8AC3E}">
        <p14:creationId xmlns:p14="http://schemas.microsoft.com/office/powerpoint/2010/main" val="4730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0" y="1027442"/>
            <a:ext cx="7965132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453651" y="5272454"/>
            <a:ext cx="622998" cy="305839"/>
          </a:xfrm>
          <a:solidFill>
            <a:schemeClr val="bg1"/>
          </a:solidFill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800" b="1" dirty="0" smtClean="0"/>
              <a:t>0.12</a:t>
            </a:r>
            <a:endParaRPr lang="en-US" sz="1800" b="1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992784" y="5272454"/>
            <a:ext cx="622998" cy="3058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/>
              <a:t>0.92</a:t>
            </a:r>
            <a:endParaRPr lang="en-US" sz="1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77490" y="4794314"/>
            <a:ext cx="3491345" cy="478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latin typeface="Calibri"/>
                <a:cs typeface="Calibri"/>
              </a:rPr>
              <a:t>r</a:t>
            </a:r>
            <a:r>
              <a:rPr lang="en-US" sz="3000" b="1" baseline="30000" dirty="0" smtClean="0">
                <a:latin typeface="Calibri"/>
                <a:cs typeface="Calibri"/>
              </a:rPr>
              <a:t>2</a:t>
            </a:r>
            <a:endParaRPr lang="en-US" sz="3000" b="1" baseline="3000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76979" y="5272454"/>
            <a:ext cx="2915805" cy="306861"/>
            <a:chOff x="1450888" y="5261709"/>
            <a:chExt cx="2915805" cy="306861"/>
          </a:xfrm>
        </p:grpSpPr>
        <p:sp>
          <p:nvSpPr>
            <p:cNvPr id="11" name="Rectangle 10"/>
            <p:cNvSpPr/>
            <p:nvPr/>
          </p:nvSpPr>
          <p:spPr>
            <a:xfrm>
              <a:off x="3783466" y="5261710"/>
              <a:ext cx="583227" cy="305839"/>
            </a:xfrm>
            <a:prstGeom prst="rect">
              <a:avLst/>
            </a:prstGeom>
            <a:solidFill>
              <a:srgbClr val="BD0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00239" y="5262730"/>
              <a:ext cx="583227" cy="305839"/>
            </a:xfrm>
            <a:prstGeom prst="rect">
              <a:avLst/>
            </a:prstGeom>
            <a:solidFill>
              <a:srgbClr val="F0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3785" y="5261709"/>
              <a:ext cx="583227" cy="305839"/>
            </a:xfrm>
            <a:prstGeom prst="rect">
              <a:avLst/>
            </a:prstGeom>
            <a:solidFill>
              <a:srgbClr val="FEC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50888" y="5262730"/>
              <a:ext cx="583227" cy="305839"/>
            </a:xfrm>
            <a:prstGeom prst="rect">
              <a:avLst/>
            </a:prstGeom>
            <a:solidFill>
              <a:srgbClr val="FF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17012" y="5262731"/>
              <a:ext cx="583227" cy="305839"/>
            </a:xfrm>
            <a:prstGeom prst="rect">
              <a:avLst/>
            </a:prstGeom>
            <a:solidFill>
              <a:srgbClr val="FD8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0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68779" y="2263467"/>
            <a:ext cx="6933526" cy="1188065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/>
              <a:t>Emerging markets tend to correlate to light better than developed / industrialized markets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17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</a:t>
            </a:r>
            <a:r>
              <a:rPr lang="en-US" sz="4000" b="1" smtClean="0">
                <a:latin typeface="Calibri"/>
                <a:cs typeface="Calibri"/>
              </a:rPr>
              <a:t>: Syria </a:t>
            </a:r>
            <a:r>
              <a:rPr lang="en-US" sz="4000" b="1" dirty="0" smtClean="0">
                <a:latin typeface="Calibri"/>
                <a:cs typeface="Calibri"/>
              </a:rPr>
              <a:t>Case Study</a:t>
            </a:r>
            <a:endParaRPr lang="en-US" sz="40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83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3605</TotalTime>
  <Words>497</Words>
  <Application>Microsoft Macintosh PowerPoint</Application>
  <PresentationFormat>On-screen Show (16:10)</PresentationFormat>
  <Paragraphs>97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Calibri</vt:lpstr>
      <vt:lpstr>Arial</vt:lpstr>
      <vt:lpstr>Black</vt:lpstr>
      <vt:lpstr>Revealing Economic Growth Using Satellite Night Imagery</vt:lpstr>
      <vt:lpstr>Issue: Data gaps in emerging markets</vt:lpstr>
      <vt:lpstr>Issue: Data gaps in emerging markets</vt:lpstr>
      <vt:lpstr>Issue: Data gaps in emerging markets</vt:lpstr>
      <vt:lpstr>Hypothesis</vt:lpstr>
      <vt:lpstr>Methodology</vt:lpstr>
      <vt:lpstr>Results: Country-Level Regressions</vt:lpstr>
      <vt:lpstr>Results: Country-Level Regressions</vt:lpstr>
      <vt:lpstr>Results: Syria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Issue: Data gaps in emerging markets</vt:lpstr>
      <vt:lpstr>Results: City-Level GDP Est v PwC</vt:lpstr>
      <vt:lpstr>Results: City-Level GDP Est v PwC</vt:lpstr>
      <vt:lpstr>Thank You!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Shit</dc:title>
  <dc:creator>Peter Rasmussen</dc:creator>
  <cp:lastModifiedBy>Peter Rasmussen</cp:lastModifiedBy>
  <cp:revision>79</cp:revision>
  <dcterms:created xsi:type="dcterms:W3CDTF">2016-06-17T00:08:47Z</dcterms:created>
  <dcterms:modified xsi:type="dcterms:W3CDTF">2016-06-23T03:11:10Z</dcterms:modified>
</cp:coreProperties>
</file>